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</p:sldMasterIdLst>
  <p:notesMasterIdLst>
    <p:notesMasterId r:id="rId18"/>
  </p:notesMasterIdLst>
  <p:sldIdLst>
    <p:sldId id="258" r:id="rId3"/>
    <p:sldId id="259" r:id="rId4"/>
    <p:sldId id="296" r:id="rId5"/>
    <p:sldId id="261" r:id="rId6"/>
    <p:sldId id="297" r:id="rId7"/>
    <p:sldId id="260" r:id="rId8"/>
    <p:sldId id="299" r:id="rId9"/>
    <p:sldId id="300" r:id="rId10"/>
    <p:sldId id="262" r:id="rId11"/>
    <p:sldId id="263" r:id="rId12"/>
    <p:sldId id="264" r:id="rId13"/>
    <p:sldId id="265" r:id="rId14"/>
    <p:sldId id="266" r:id="rId15"/>
    <p:sldId id="256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2"/>
    <a:srgbClr val="EDF2F5"/>
    <a:srgbClr val="D2E2EA"/>
    <a:srgbClr val="007DB2"/>
    <a:srgbClr val="006088"/>
    <a:srgbClr val="FFFFFF"/>
    <a:srgbClr val="37A4C5"/>
    <a:srgbClr val="585858"/>
    <a:srgbClr val="D6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32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B15A-8FFF-41DC-90A4-ABB054B345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5B14E-E628-46E2-A999-3CB2EB22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fff62e2ea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98" name="Google Shape;198;gafff62e2ea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24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4078D0-E662-4E58-BFBE-3E96651ACB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25892" r="7348" b="37431"/>
          <a:stretch/>
        </p:blipFill>
        <p:spPr>
          <a:xfrm>
            <a:off x="-1" y="0"/>
            <a:ext cx="12192001" cy="6208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FC9FD-32AD-49AD-8D23-0AF0D76B2D04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spc="-51" baseline="0">
                <a:solidFill>
                  <a:srgbClr val="EDF2F5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This is the title of your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800" b="1" cap="none" spc="200" baseline="0">
                <a:solidFill>
                  <a:srgbClr val="D2E2EA"/>
                </a:solidFill>
                <a:latin typeface="Work Sans" pitchFamily="2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This is a subtitle and/or your name and credentials (and name of conference w/ date?)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A0AF43B-8EF6-43DB-A3EF-FF7AA642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69EDFD-9AEE-4EA2-9421-6B8173AD82A1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2540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08DF4870-7BEA-4963-BAA2-92CC48997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91440" y="6309360"/>
            <a:ext cx="3931920" cy="4572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AFD89B-5B0B-4863-8254-3D2CDCA0B3FD}"/>
              </a:ext>
            </a:extLst>
          </p:cNvPr>
          <p:cNvCxnSpPr/>
          <p:nvPr userDrawn="1"/>
        </p:nvCxnSpPr>
        <p:spPr>
          <a:xfrm>
            <a:off x="0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5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Onl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AE8A5-6A48-4333-9762-00114D8400F2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00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0D6964A-A0B0-4F26-BEDE-A6128177B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8240" y="6355080"/>
            <a:ext cx="2878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ReduceFloodRisk.org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0FBDB103-0420-4FAA-B781-F222C21AD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697" y="6355080"/>
            <a:ext cx="65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82CE8A-D7C0-4F16-805A-B656C3D5CD83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C5A9E68F-3947-428F-AFED-28A61C148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0" t="33909" r="6672" b="39276"/>
          <a:stretch/>
        </p:blipFill>
        <p:spPr>
          <a:xfrm>
            <a:off x="274320" y="6355080"/>
            <a:ext cx="3145570" cy="3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017628-434F-4B46-B60A-E8CD9BA6836C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47EEB-3A89-4D34-AD83-ABF53FF4B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25892" r="7348" b="37431"/>
          <a:stretch/>
        </p:blipFill>
        <p:spPr>
          <a:xfrm>
            <a:off x="-1" y="0"/>
            <a:ext cx="12192001" cy="6209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 baseline="0">
                <a:solidFill>
                  <a:srgbClr val="EDF2F5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This is the title of this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 algn="l">
              <a:buNone/>
              <a:defRPr sz="2800" cap="none" spc="200" baseline="0">
                <a:solidFill>
                  <a:srgbClr val="D2E2EA"/>
                </a:solidFill>
                <a:latin typeface="Work Sans" pitchFamily="2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This is the subtitle of this section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DF6DCF-6602-4F35-A2D0-061DA0691425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2540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51A2FB2-669A-4CB9-9254-CD7BF8BF5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91440" y="6309360"/>
            <a:ext cx="3931920" cy="4572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6C7B263-A492-4B6B-9636-4EADA092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DF2F5"/>
                </a:solidFill>
              </a:defRPr>
            </a:lvl1pPr>
          </a:lstStyle>
          <a:p>
            <a:fld id="{C84DA9C1-2B3A-4294-8879-9FC09D893ACC}" type="datetime1">
              <a:rPr lang="en-US" smtClean="0"/>
              <a:pPr/>
              <a:t>9/13/2025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48CF558-568A-4E29-93DD-E36C54C0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E174B2E-4252-42DC-96FB-2F2F580E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2FA7C-7126-43C8-8D75-88F7625CF9E2}"/>
              </a:ext>
            </a:extLst>
          </p:cNvPr>
          <p:cNvCxnSpPr/>
          <p:nvPr userDrawn="1"/>
        </p:nvCxnSpPr>
        <p:spPr>
          <a:xfrm>
            <a:off x="0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7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3040"/>
            <a:ext cx="114300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8071E-CA25-4B62-9BF6-46C8B0565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06CC-B8B6-4ADB-BAC6-1928129A06B3}" type="datetime1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FDC46-2415-4B62-8715-E57F5F12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820F7-4365-4127-95B6-481258B6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69635D-5B18-4D24-8056-78F1255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4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6D2366-3A7D-4286-82FB-B7F54304A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4864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991BD5F-6C9F-4BBE-9136-CF64B3BAA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463040"/>
            <a:ext cx="54864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46864-0C4E-4A40-91C9-604BD63A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7CF04-F0BE-48BC-B83E-2A047F02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8FC98-9B59-4E4A-8E07-8EF1942F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17BB2-2864-4D80-A8BA-661F6F5D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20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0CA37-2E34-409D-892D-95DD85F5E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463040"/>
            <a:ext cx="5486400" cy="457200"/>
          </a:xfrm>
        </p:spPr>
        <p:txBody>
          <a:bodyPr anchor="b">
            <a:normAutofit/>
          </a:bodyPr>
          <a:lstStyle>
            <a:lvl1pPr marL="91440" indent="0">
              <a:buNone/>
              <a:defRPr sz="2800" b="1">
                <a:solidFill>
                  <a:srgbClr val="0038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E228E-4CAF-423F-91B1-FAD6D5375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011680"/>
            <a:ext cx="548640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C9E90-20BA-4E3C-8749-08728BBE4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200" y="1463040"/>
            <a:ext cx="5486400" cy="457200"/>
          </a:xfrm>
        </p:spPr>
        <p:txBody>
          <a:bodyPr anchor="b">
            <a:normAutofit/>
          </a:bodyPr>
          <a:lstStyle>
            <a:lvl1pPr marL="91440" indent="0">
              <a:buNone/>
              <a:defRPr sz="2800" b="1">
                <a:solidFill>
                  <a:srgbClr val="0038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EF2FC-8215-4E64-AD48-56338C46C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200" y="2011680"/>
            <a:ext cx="548640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2A864-E4E8-4046-8091-F95BB140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D2ED-AA1E-4CB6-BCF2-72B0B2D20349}" type="datetime1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EEE9C-CA81-412D-B486-C93CD00A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C4DE9-05A4-4E0F-8C87-4C652FF0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3A9D-581F-4E1A-831D-23CE9E791BF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97FC72D-A9BB-42BE-B2F3-E2AF9899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35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C869A5-0807-447C-B914-3D7DFD2C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9/13/2025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5E2A7C-6B5C-4CB0-8D3D-E163D6A3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1F08AF-4C9B-42B5-9BD2-1DDD975C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956E5A-C59C-490C-8B20-FC5BD807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47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5AF1F-E8B5-4F1D-AC51-3B9587C2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CC3A0-70BA-46F7-8BCB-E0AD0C41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Side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23360" cy="685800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CFD603-E309-4919-8233-41890749B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24991" b="60549"/>
          <a:stretch/>
        </p:blipFill>
        <p:spPr>
          <a:xfrm>
            <a:off x="0" y="0"/>
            <a:ext cx="4040070" cy="994611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501EA45-896F-444B-91F4-8137959D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4977582-B5F1-4AD6-B7A1-1B18810E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9327BF-FD8A-4610-93CE-068AD1F3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003852"/>
                </a:solidFill>
              </a:defRPr>
            </a:lvl1pPr>
          </a:lstStyle>
          <a:p>
            <a:r>
              <a:rPr lang="en-US" dirty="0"/>
              <a:t>Title for the thing on the right, maybe a chart or a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F4F6C3-E2E4-4B96-A906-43DA2FDE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00"/>
            <a:ext cx="7040880" cy="59436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B04B49-B8B4-4281-BEC4-14AD2693C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338328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00385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8890315-AF6F-4131-95AB-6537258D1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274320" y="6355080"/>
            <a:ext cx="3145606" cy="3657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771739-2A35-4CEA-8CCA-CCE9C4B1829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023360" y="0"/>
            <a:ext cx="10739" cy="685800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335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/ Side Caption no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23360" cy="685800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CFD603-E309-4919-8233-41890749B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24991" b="60549"/>
          <a:stretch/>
        </p:blipFill>
        <p:spPr>
          <a:xfrm>
            <a:off x="0" y="0"/>
            <a:ext cx="4040070" cy="994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003852"/>
                </a:solidFill>
              </a:defRPr>
            </a:lvl1pPr>
          </a:lstStyle>
          <a:p>
            <a:r>
              <a:rPr lang="en-US" dirty="0"/>
              <a:t>Title for the thing on the right, maybe a chart or a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57200"/>
            <a:ext cx="7040880" cy="59436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338328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00385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799782-1A10-42E0-B28A-58C128BB0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274320" y="6355080"/>
            <a:ext cx="3145606" cy="3657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0F0C3F-9F46-413D-9218-2FE9C0C141C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023360" y="0"/>
            <a:ext cx="10739" cy="685800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71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DC8A74D-0CAD-4307-B665-7EE233C76199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00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4E540-80F9-4C9A-B4EB-F8FB94559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1" b="60549"/>
          <a:stretch/>
        </p:blipFill>
        <p:spPr>
          <a:xfrm>
            <a:off x="1524" y="-1"/>
            <a:ext cx="12188952" cy="12889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81000" y="274320"/>
            <a:ext cx="11430000" cy="859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81000" y="1463040"/>
            <a:ext cx="11430000" cy="45720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C33F3-FC71-4111-B754-42ECF4691D5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0"/>
            <a:ext cx="144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3852"/>
                </a:solidFill>
                <a:latin typeface="Work Sans" pitchFamily="2" charset="0"/>
              </a:defRPr>
            </a:lvl1pPr>
          </a:lstStyle>
          <a:p>
            <a:fld id="{C84DA9C1-2B3A-4294-8879-9FC09D893ACC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3D70D-AC20-4107-8855-A6888F02B4F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8778240" y="6355080"/>
            <a:ext cx="2878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ReduceFloodRisk.org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CD8F3B-14B9-43B5-9C5C-2F2F14844A3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36697" y="6355080"/>
            <a:ext cx="65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B36970-0894-4287-B4CB-0F310CC073B4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EE740C60-9C16-4AF5-8816-C078DD46B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310" t="33909" r="6672" b="39276"/>
          <a:stretch/>
        </p:blipFill>
        <p:spPr>
          <a:xfrm>
            <a:off x="274320" y="6355080"/>
            <a:ext cx="3145570" cy="3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8" r:id="rId3"/>
    <p:sldLayoutId id="2147483700" r:id="rId4"/>
    <p:sldLayoutId id="2147483720" r:id="rId5"/>
    <p:sldLayoutId id="2147483702" r:id="rId6"/>
    <p:sldLayoutId id="2147483703" r:id="rId7"/>
    <p:sldLayoutId id="2147483713" r:id="rId8"/>
    <p:sldLayoutId id="2147483714" r:id="rId9"/>
  </p:sldLayoutIdLst>
  <p:hf hdr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000" b="0" kern="1200" spc="-51" baseline="0">
          <a:solidFill>
            <a:srgbClr val="00385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377" rtl="0" eaLnBrk="1" latinLnBrk="0" hangingPunct="1">
        <a:lnSpc>
          <a:spcPct val="100000"/>
        </a:lnSpc>
        <a:spcBef>
          <a:spcPts val="1200"/>
        </a:spcBef>
        <a:spcAft>
          <a:spcPts val="400"/>
        </a:spcAft>
        <a:buClr>
          <a:srgbClr val="007DB2"/>
        </a:buClr>
        <a:buSzPct val="100000"/>
        <a:buFont typeface="Wingdings" panose="05000000000000000000" pitchFamily="2" charset="2"/>
        <a:buChar char="§"/>
        <a:defRPr sz="2800" kern="1200">
          <a:solidFill>
            <a:srgbClr val="003852"/>
          </a:solidFill>
          <a:latin typeface="+mn-lt"/>
          <a:ea typeface="+mn-ea"/>
          <a:cs typeface="+mn-cs"/>
        </a:defRPr>
      </a:lvl1pPr>
      <a:lvl2pPr marL="548626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2400" kern="1200">
          <a:solidFill>
            <a:srgbClr val="003852"/>
          </a:solidFill>
          <a:latin typeface="+mn-lt"/>
          <a:ea typeface="+mn-ea"/>
          <a:cs typeface="+mn-cs"/>
        </a:defRPr>
      </a:lvl2pPr>
      <a:lvl3pPr marL="822939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2000" kern="1200">
          <a:solidFill>
            <a:srgbClr val="003852"/>
          </a:solidFill>
          <a:latin typeface="+mn-lt"/>
          <a:ea typeface="+mn-ea"/>
          <a:cs typeface="+mn-cs"/>
        </a:defRPr>
      </a:lvl3pPr>
      <a:lvl4pPr marL="1097253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800" kern="1200">
          <a:solidFill>
            <a:srgbClr val="003852"/>
          </a:solidFill>
          <a:latin typeface="+mn-lt"/>
          <a:ea typeface="+mn-ea"/>
          <a:cs typeface="+mn-cs"/>
        </a:defRPr>
      </a:lvl4pPr>
      <a:lvl5pPr marL="1371566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800" kern="1200">
          <a:solidFill>
            <a:srgbClr val="003852"/>
          </a:solidFill>
          <a:latin typeface="+mn-lt"/>
          <a:ea typeface="+mn-ea"/>
          <a:cs typeface="+mn-cs"/>
        </a:defRPr>
      </a:lvl5pPr>
      <a:lvl6pPr marL="1645879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600" kern="1200" baseline="0">
          <a:solidFill>
            <a:srgbClr val="003852"/>
          </a:solidFill>
          <a:latin typeface="+mn-lt"/>
          <a:ea typeface="+mn-ea"/>
          <a:cs typeface="+mn-cs"/>
        </a:defRPr>
      </a:lvl6pPr>
      <a:lvl7pPr marL="1920192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7pPr>
      <a:lvl8pPr marL="2205936" indent="-285744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8pPr>
      <a:lvl9pPr marL="2480249" indent="-285744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5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05A6-C60A-4340-8931-321D40926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Reduce Flood Risk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7090B-4EC4-4F7B-9E53-7F044F1B2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55621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Una </a:t>
            </a:r>
            <a:r>
              <a:rPr lang="es-MX" dirty="0"/>
              <a:t>biblioteca</a:t>
            </a:r>
            <a:r>
              <a:rPr lang="en-US" dirty="0"/>
              <a:t> de </a:t>
            </a:r>
            <a:r>
              <a:rPr lang="es-MX" dirty="0"/>
              <a:t>estrategias</a:t>
            </a:r>
            <a:r>
              <a:rPr lang="en-US" dirty="0"/>
              <a:t> y </a:t>
            </a:r>
            <a:r>
              <a:rPr lang="en-US" dirty="0" err="1"/>
              <a:t>recursos</a:t>
            </a:r>
            <a:r>
              <a:rPr lang="en-US" dirty="0"/>
              <a:t> de </a:t>
            </a:r>
            <a:r>
              <a:rPr lang="en-US" dirty="0" err="1"/>
              <a:t>mitigación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inundaciones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ACE64-5C83-4BC1-A52F-7D53EFE3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7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FF85E-1FFA-4718-8B7D-C7E9E554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64B91-9FB3-4DC3-AECC-6EBACC4E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164CA-F02D-458F-9D70-FD33FEF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4FF81B-BFE3-42A7-8A41-7339DB64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5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2AAA50-A580-4924-9632-AE2DC66E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766AB-2AE9-4981-9034-B01FFAC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5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67F753-D546-4F38-AB99-8932FD5B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53775-71A4-4D43-9C3C-DA35BF17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31908-8A91-414C-8B8D-85FF6A9F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971B7F-F0EC-4789-B471-6617F1409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8B4812-7693-4E0E-A259-8AEE6F947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8B31-9973-4D6E-A82C-30A314DA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F36FF-F235-462A-83A1-37FD467A6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B2FC6-6AE5-4DD5-8398-2D9EEBDA9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F12441-7698-45EF-833F-EA7A0A674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BBE76-E458-47B6-B979-B4A1242CD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23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7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799A-A30C-4A4F-ABD2-01D1C475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4161-DC30-46FC-A526-74211E5AF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50747-C00A-499B-961F-27BB3445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9C1-2B3A-4294-8879-9FC09D893ACC}" type="datetime1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32314-B25C-4F67-810A-411CE004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EBCD-FB28-4F5A-96B9-98048006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0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uceFloodRisk_wCaptions_FINAL_2022.04.26">
            <a:hlinkClick r:id="" action="ppaction://media"/>
            <a:extLst>
              <a:ext uri="{FF2B5EF4-FFF2-40B4-BE49-F238E27FC236}">
                <a16:creationId xmlns:a16="http://schemas.microsoft.com/office/drawing/2014/main" id="{A93259A1-4116-4774-A4DA-EFA7759E3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500">
        <p:split orient="vert"/>
      </p:transition>
    </mc:Choice>
    <mc:Fallback xmlns="">
      <p:transition spd="slow" advClick="0" advTm="125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/>
          </a:bodyPr>
          <a:lstStyle/>
          <a:p>
            <a:r>
              <a:rPr lang="es-ES" sz="2400" dirty="0"/>
              <a:t>Ayudar a propietarios y compradores de inmuebles ubicados en zonas propensas a inundaciones para que identifiquen estrategias que reduzcan el riesgo de inundación en sus propiedades</a:t>
            </a:r>
            <a:endParaRPr lang="en-US" sz="1200" dirty="0"/>
          </a:p>
          <a:p>
            <a:r>
              <a:rPr lang="es-ES" sz="2400" dirty="0"/>
              <a:t>Conectar a cualquier persona interesada en disminuir su riesgo de inundación con información y recursos de mitigación.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D512-AF1A-41B2-B74C-CD2B7A93C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218"/>
          <a:stretch/>
        </p:blipFill>
        <p:spPr>
          <a:xfrm>
            <a:off x="6299202" y="137795"/>
            <a:ext cx="5242945" cy="60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Proporciona una introducción clara sobre los valles inundables, los peligros asociados y el riesgo de inundación</a:t>
            </a:r>
          </a:p>
          <a:p>
            <a:r>
              <a:rPr lang="es-ES" sz="2400" dirty="0"/>
              <a:t>Orienta en la búsqueda de estrategias de mitigación del riesgo de inundación aplicables a tu propiedad</a:t>
            </a:r>
          </a:p>
          <a:p>
            <a:r>
              <a:rPr lang="es-ES" sz="2400" dirty="0"/>
              <a:t>Te conecta con recursos adicionales para reducir el riesgo de inundación</a:t>
            </a:r>
          </a:p>
          <a:p>
            <a:r>
              <a:rPr lang="es-MX" sz="2400" noProof="0" dirty="0"/>
              <a:t>Responde a tus preguntas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noProof="0" dirty="0"/>
              <a:t>¿Cómo ReduceFloodRisk.org Puede Ayudarte?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A629E-BB4A-4BD6-805A-2986D85B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2" t="15591" r="3794" b="20306"/>
          <a:stretch/>
        </p:blipFill>
        <p:spPr>
          <a:xfrm>
            <a:off x="6361568" y="1407743"/>
            <a:ext cx="5502780" cy="43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62258-51D0-40D9-B2A9-89419472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63040"/>
            <a:ext cx="9317182" cy="4572000"/>
          </a:xfrm>
        </p:spPr>
        <p:txBody>
          <a:bodyPr>
            <a:normAutofit fontScale="92500"/>
          </a:bodyPr>
          <a:lstStyle/>
          <a:p>
            <a:r>
              <a:rPr lang="es-MX" sz="2400" noProof="0" dirty="0"/>
              <a:t>Se le solicitará responder 5 preguntas sencillas: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/>
              <a:t>¿Cómo se identifica? ¿Es propietario o comprador de un inmueble?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/>
              <a:t>¿Cuál de las siguientes opciones describe mejor el inmueble?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/>
              <a:t>¿Qué tipo de cimentación tiene la estructura?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/>
              <a:t>¿Se encuentra el inmueble en una zona costera de alto riesgo?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/>
              <a:t>Según su conocimiento, ¿ha sufrido inundaciones anteriormente el inmueble?</a:t>
            </a:r>
            <a:endParaRPr lang="en-US" sz="2400" dirty="0"/>
          </a:p>
          <a:p>
            <a:pPr lvl="2"/>
            <a:r>
              <a:rPr lang="es-ES" dirty="0"/>
              <a:t>¿Qué profundidad alcanzó el agua durante inundaciones pasadas?</a:t>
            </a:r>
          </a:p>
          <a:p>
            <a:pPr lvl="2"/>
            <a:r>
              <a:rPr lang="es-ES" dirty="0"/>
              <a:t>¿Se encuentra el inmueble en la trayectoria potencial de un flujo de escombros o de hielo?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17CFE-F8CE-4529-BA66-4EA0679A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06CC-B8B6-4ADB-BAC6-1928129A06B3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589A-3913-4A68-9E6E-4C01DED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DFD22-36C0-417F-A248-84664B3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8ACE1B-3A4C-4A02-A970-01A422AB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noProof="0" dirty="0">
                <a:solidFill>
                  <a:srgbClr val="003B57"/>
                </a:solidFill>
              </a:rPr>
              <a:t>Búsqueda Guiada</a:t>
            </a:r>
            <a:endParaRPr lang="es-MX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DB52B-3221-45C8-947B-71B1A6F5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176" y="365125"/>
            <a:ext cx="2732309" cy="33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5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Dos </a:t>
            </a:r>
            <a:r>
              <a:rPr lang="en-US" sz="2400" dirty="0" err="1"/>
              <a:t>tipos</a:t>
            </a:r>
            <a:r>
              <a:rPr lang="en-US" sz="2400" dirty="0"/>
              <a:t> de </a:t>
            </a:r>
            <a:r>
              <a:rPr lang="en-US" sz="2400" dirty="0" err="1"/>
              <a:t>filtros</a:t>
            </a:r>
            <a:r>
              <a:rPr lang="en-US" sz="24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b="1" dirty="0"/>
              <a:t>Filtros asociados con la búsqueda guiada</a:t>
            </a:r>
            <a:r>
              <a:rPr lang="es-ES" sz="2400" dirty="0"/>
              <a:t>, los cuales permiten al sistema ofrecerle los resultados mas adecuados según las características específicas de su inmueble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b="1" dirty="0"/>
              <a:t>Filtros orientados a la toma de decisiones</a:t>
            </a:r>
            <a:r>
              <a:rPr lang="es-ES" sz="2400" dirty="0"/>
              <a:t>, diseñados para ayudarle a determinar qué opciones de mitigación podría implementar o explorar más a fondo.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320"/>
            <a:ext cx="11430000" cy="859103"/>
          </a:xfrm>
        </p:spPr>
        <p:txBody>
          <a:bodyPr/>
          <a:lstStyle/>
          <a:p>
            <a:r>
              <a:rPr lang="en-US" dirty="0" err="1"/>
              <a:t>Filtros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950C0-29BD-48EC-8C77-7C398BBC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380" y="603115"/>
            <a:ext cx="4769692" cy="4757057"/>
          </a:xfrm>
          <a:prstGeom prst="rect">
            <a:avLst/>
          </a:prstGeom>
          <a:ln w="38100">
            <a:solidFill>
              <a:srgbClr val="004A72"/>
            </a:solidFill>
          </a:ln>
        </p:spPr>
      </p:pic>
    </p:spTree>
    <p:extLst>
      <p:ext uri="{BB962C8B-B14F-4D97-AF65-F5344CB8AC3E}">
        <p14:creationId xmlns:p14="http://schemas.microsoft.com/office/powerpoint/2010/main" val="190340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997F3-56F3-4375-8273-65C78860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DE44E-8143-4E8C-B7D3-7CB69E2D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D8F84-748E-4A15-AA44-F40E5729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57C6EC-F2CB-479A-BCAE-74E21708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Visita ReduceFloodRisk.org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71A48F-79AC-43D2-AE0B-28AC5A492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0" y="13716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753117-7595-456F-BBEF-4325834A8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0099-9A46-49B4-950A-D34C9A9194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83E46-972E-4D3F-AB21-7C38A4E98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14C7-C204-49ED-AC75-54BF97E68A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93A298-1925-40A1-92A1-71FBA51C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D2ED-AA1E-4CB6-BCF2-72B0B2D20349}" type="datetime1">
              <a:rPr lang="en-US" smtClean="0"/>
              <a:t>9/13/2025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67A965-A9A0-4836-BC1B-37108166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B6D40A-EB00-48AC-964F-5877BE2B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3A9D-581F-4E1A-831D-23CE9E791BF1}" type="slidenum">
              <a:rPr lang="en-US" smtClean="0"/>
              <a:t>9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B3D449D-5797-49F0-BF5C-CB851342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08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rgbClr val="202020"/>
      </a:dk1>
      <a:lt1>
        <a:srgbClr val="EDF2F5"/>
      </a:lt1>
      <a:dk2>
        <a:srgbClr val="000000"/>
      </a:dk2>
      <a:lt2>
        <a:srgbClr val="D6E2E8"/>
      </a:lt2>
      <a:accent1>
        <a:srgbClr val="37A4C5"/>
      </a:accent1>
      <a:accent2>
        <a:srgbClr val="006088"/>
      </a:accent2>
      <a:accent3>
        <a:srgbClr val="003852"/>
      </a:accent3>
      <a:accent4>
        <a:srgbClr val="37A4C5"/>
      </a:accent4>
      <a:accent5>
        <a:srgbClr val="006088"/>
      </a:accent5>
      <a:accent6>
        <a:srgbClr val="003852"/>
      </a:accent6>
      <a:hlink>
        <a:srgbClr val="006088"/>
      </a:hlink>
      <a:folHlink>
        <a:srgbClr val="003852"/>
      </a:folHlink>
    </a:clrScheme>
    <a:fontScheme name="Custom 1">
      <a:majorFont>
        <a:latin typeface="Work Sans"/>
        <a:ea typeface=""/>
        <a:cs typeface=""/>
      </a:majorFont>
      <a:minorFont>
        <a:latin typeface="Gadug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uceFloodRisk_PPT_TEMPLATE.potx" id="{7D24DFA3-21C1-4251-96DC-FDA46AAF240D}" vid="{70A2C9B4-EF64-474A-A0DD-2B7E9AD8E60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uceFloodRisk_PPT_TEMPLATE.potx" id="{7D24DFA3-21C1-4251-96DC-FDA46AAF240D}" vid="{B7781B45-51AE-4923-9AA7-F531B8D2A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ReduceFloodRisk_PPT_TEMPLATE (2)</Template>
  <TotalTime>47</TotalTime>
  <Words>326</Words>
  <Application>Microsoft Office PowerPoint</Application>
  <PresentationFormat>Widescreen</PresentationFormat>
  <Paragraphs>55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Gadugi</vt:lpstr>
      <vt:lpstr>Wingdings</vt:lpstr>
      <vt:lpstr>Work Sans</vt:lpstr>
      <vt:lpstr>Retrospect</vt:lpstr>
      <vt:lpstr>Custom Design</vt:lpstr>
      <vt:lpstr>Reduce Flood Risk</vt:lpstr>
      <vt:lpstr>PowerPoint Presentation</vt:lpstr>
      <vt:lpstr>PowerPoint Presentation</vt:lpstr>
      <vt:lpstr>Objetivos</vt:lpstr>
      <vt:lpstr>¿Cómo ReduceFloodRisk.org Puede Ayudarte?</vt:lpstr>
      <vt:lpstr>Búsqueda Guiada</vt:lpstr>
      <vt:lpstr>Filtros</vt:lpstr>
      <vt:lpstr>Visita ReduceFloodRisk.org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Genevieve Moran</dc:creator>
  <cp:lastModifiedBy>Pena Guerra, Francisco</cp:lastModifiedBy>
  <cp:revision>8</cp:revision>
  <dcterms:created xsi:type="dcterms:W3CDTF">2022-05-06T16:45:17Z</dcterms:created>
  <dcterms:modified xsi:type="dcterms:W3CDTF">2025-09-13T04:09:31Z</dcterms:modified>
</cp:coreProperties>
</file>