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1" r:id="rId2"/>
    <p:sldId id="256" r:id="rId3"/>
    <p:sldId id="257"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73225" autoAdjust="0"/>
  </p:normalViewPr>
  <p:slideViewPr>
    <p:cSldViewPr snapToGrid="0">
      <p:cViewPr varScale="1">
        <p:scale>
          <a:sx n="84" d="100"/>
          <a:sy n="84" d="100"/>
        </p:scale>
        <p:origin x="31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521AED-35F1-4568-AE73-7C5672845C45}" type="datetimeFigureOut">
              <a:rPr lang="en-US" smtClean="0"/>
              <a:t>5/1/2023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D78E5-99AB-4C28-89E0-54BE2785B2F7}" type="slidenum">
              <a:rPr lang="en-US" smtClean="0"/>
              <a:t>‹#›</a:t>
            </a:fld>
            <a:endParaRPr lang="en-US"/>
          </a:p>
        </p:txBody>
      </p:sp>
    </p:spTree>
    <p:extLst>
      <p:ext uri="{BB962C8B-B14F-4D97-AF65-F5344CB8AC3E}">
        <p14:creationId xmlns:p14="http://schemas.microsoft.com/office/powerpoint/2010/main" val="449120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Natural Floodway</a:t>
            </a:r>
            <a:r>
              <a:rPr lang="en-US" baseline="0" dirty="0"/>
              <a:t> is</a:t>
            </a:r>
            <a:r>
              <a:rPr lang="en-US" dirty="0"/>
              <a:t> the</a:t>
            </a:r>
            <a:r>
              <a:rPr lang="en-US" baseline="0" dirty="0"/>
              <a:t> portion of the floodplain with moving water. Backwater areas without moving water are the natural fringe. It is assumed that if the natural fringe is filled there is no increase because there is no blockage of moving water. This however ignores the impact of loss of flood storage.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D2D78E5-99AB-4C28-89E0-54BE2785B2F7}" type="slidenum">
              <a:rPr lang="en-US" smtClean="0"/>
              <a:t>2</a:t>
            </a:fld>
            <a:endParaRPr lang="en-US"/>
          </a:p>
        </p:txBody>
      </p:sp>
    </p:spTree>
    <p:extLst>
      <p:ext uri="{BB962C8B-B14F-4D97-AF65-F5344CB8AC3E}">
        <p14:creationId xmlns:p14="http://schemas.microsoft.com/office/powerpoint/2010/main" val="303198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a floodway with a surcharge the natural floodway is pinched in until the surcharge amount is reached. This creates a narrower</a:t>
            </a:r>
            <a:r>
              <a:rPr lang="en-US" baseline="0" dirty="0"/>
              <a:t> floodway and wider fringe.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D2D78E5-99AB-4C28-89E0-54BE2785B2F7}" type="slidenum">
              <a:rPr lang="en-US" smtClean="0"/>
              <a:t>3</a:t>
            </a:fld>
            <a:endParaRPr lang="en-US"/>
          </a:p>
        </p:txBody>
      </p:sp>
    </p:spTree>
    <p:extLst>
      <p:ext uri="{BB962C8B-B14F-4D97-AF65-F5344CB8AC3E}">
        <p14:creationId xmlns:p14="http://schemas.microsoft.com/office/powerpoint/2010/main" val="402137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FEMA minimum</a:t>
            </a:r>
            <a:r>
              <a:rPr lang="en-US" baseline="0" dirty="0"/>
              <a:t> standard for surcharge is one foot. The FEMA Encroached Floodway caused the floodwaters to rise by one foot.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D2D78E5-99AB-4C28-89E0-54BE2785B2F7}" type="slidenum">
              <a:rPr lang="en-US" smtClean="0"/>
              <a:t>4</a:t>
            </a:fld>
            <a:endParaRPr lang="en-US"/>
          </a:p>
        </p:txBody>
      </p:sp>
    </p:spTree>
    <p:extLst>
      <p:ext uri="{BB962C8B-B14F-4D97-AF65-F5344CB8AC3E}">
        <p14:creationId xmlns:p14="http://schemas.microsoft.com/office/powerpoint/2010/main" val="4064623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graphic highlights that when the fringe is filled to the BFE,</a:t>
            </a:r>
            <a:r>
              <a:rPr lang="en-US" baseline="0" dirty="0"/>
              <a:t> the increased flooding that is caused by this encroachment flows up and out of the floodway into the fringe and actually out beyond the mapped Special Flood Hazard Area.</a:t>
            </a:r>
            <a:endParaRPr lang="en-US" dirty="0"/>
          </a:p>
          <a:p>
            <a:endParaRPr lang="en-US"/>
          </a:p>
          <a:p>
            <a:endParaRPr lang="en-US"/>
          </a:p>
        </p:txBody>
      </p:sp>
      <p:sp>
        <p:nvSpPr>
          <p:cNvPr id="4" name="Slide Number Placeholder 3"/>
          <p:cNvSpPr>
            <a:spLocks noGrp="1"/>
          </p:cNvSpPr>
          <p:nvPr>
            <p:ph type="sldNum" sz="quarter" idx="5"/>
          </p:nvPr>
        </p:nvSpPr>
        <p:spPr/>
        <p:txBody>
          <a:bodyPr/>
          <a:lstStyle/>
          <a:p>
            <a:fld id="{ED2D78E5-99AB-4C28-89E0-54BE2785B2F7}" type="slidenum">
              <a:rPr lang="en-US" smtClean="0"/>
              <a:t>5</a:t>
            </a:fld>
            <a:endParaRPr lang="en-US"/>
          </a:p>
        </p:txBody>
      </p:sp>
    </p:spTree>
    <p:extLst>
      <p:ext uri="{BB962C8B-B14F-4D97-AF65-F5344CB8AC3E}">
        <p14:creationId xmlns:p14="http://schemas.microsoft.com/office/powerpoint/2010/main" val="1379314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9DBCB-2085-4C33-BB82-E8F0745F6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ADE9E3-7AC6-45EC-981C-B89A188046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BEE301-7004-4B77-A8BB-C8A0B6A17020}"/>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5" name="Footer Placeholder 4">
            <a:extLst>
              <a:ext uri="{FF2B5EF4-FFF2-40B4-BE49-F238E27FC236}">
                <a16:creationId xmlns:a16="http://schemas.microsoft.com/office/drawing/2014/main" id="{FAAAED59-EA29-44EB-908D-A588751E1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4E181B-4845-4566-AF3D-4E926EEB4CAC}"/>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66989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91CF-DAF6-4FF0-86CA-859019B606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935BF-8C83-4F85-B8EF-F2928FAE9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B8C30-B4B5-400E-B28C-4E54BCD8E7F9}"/>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5" name="Footer Placeholder 4">
            <a:extLst>
              <a:ext uri="{FF2B5EF4-FFF2-40B4-BE49-F238E27FC236}">
                <a16:creationId xmlns:a16="http://schemas.microsoft.com/office/drawing/2014/main" id="{8FCCBE97-8574-4F7D-A657-E24BA8A392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37FD5-31AE-403A-B846-32882697F1DA}"/>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2088950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88CA2-4337-47D7-A05A-366661CAA0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135B6E-FDB7-45E5-BABC-829484D6B8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F983E67-4052-47C9-99D0-BC8DEC0269C5}"/>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5" name="Footer Placeholder 4">
            <a:extLst>
              <a:ext uri="{FF2B5EF4-FFF2-40B4-BE49-F238E27FC236}">
                <a16:creationId xmlns:a16="http://schemas.microsoft.com/office/drawing/2014/main" id="{E8660592-A640-4213-A5F8-F6043EE7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9E995B-419E-443F-A47D-FAAB3A5A0A26}"/>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1703157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8782-E0D6-42D3-A18A-3B6D20BC8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D2258A-7EC8-483A-AA38-5C1E87A7921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11778B-B608-4383-98A3-26EED1A073B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E941CE-34A2-41D1-8E4A-FE9C3792FABB}"/>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6" name="Footer Placeholder 5">
            <a:extLst>
              <a:ext uri="{FF2B5EF4-FFF2-40B4-BE49-F238E27FC236}">
                <a16:creationId xmlns:a16="http://schemas.microsoft.com/office/drawing/2014/main" id="{4AA6F06F-C11D-4DCF-A9CB-9AC60ED8CF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02D7CC-0E9E-4F6A-B1BA-EE82518D1F0B}"/>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2495159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830A-7E26-4E5F-B75E-5E7AEAE990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BF3C9B-B4BC-4C80-8E3B-0A73B2771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919C2FC-E5AA-484E-91B5-EC7A364865B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A377FE-9F82-4535-A285-07216A6073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491CA86-2764-4E13-8398-2E4605FD536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4144D6-5747-42BF-906F-D74105818C1D}"/>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8" name="Footer Placeholder 7">
            <a:extLst>
              <a:ext uri="{FF2B5EF4-FFF2-40B4-BE49-F238E27FC236}">
                <a16:creationId xmlns:a16="http://schemas.microsoft.com/office/drawing/2014/main" id="{DA0304D4-4001-4A34-9F19-C18A5E523D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F02D1B-5F98-44E5-861B-7FEA54ACC24C}"/>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137408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BA7A1-F480-40D3-9A57-246FA4BC61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4EFBFE-C248-4EBE-A824-0A1D0E281361}"/>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4" name="Footer Placeholder 3">
            <a:extLst>
              <a:ext uri="{FF2B5EF4-FFF2-40B4-BE49-F238E27FC236}">
                <a16:creationId xmlns:a16="http://schemas.microsoft.com/office/drawing/2014/main" id="{E6AEBA92-1BF8-42BE-BD30-BD2BAA4FAE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F076B5-27B7-4069-9D1A-397DC3FDD0BC}"/>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80699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87F55E-794C-4094-A53C-67721083122A}"/>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3" name="Footer Placeholder 2">
            <a:extLst>
              <a:ext uri="{FF2B5EF4-FFF2-40B4-BE49-F238E27FC236}">
                <a16:creationId xmlns:a16="http://schemas.microsoft.com/office/drawing/2014/main" id="{20EE3DF2-6C30-47AC-B066-12260DF526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ACB17F-9495-4AFA-88F8-61FF74BDB740}"/>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4043349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7FC02-EDC2-492B-974B-50A97FAC0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5FD466-B3A3-44ED-A757-2A16CA0D49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58D844-8059-405F-9CCA-E536F8A8B0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FC42A28-1A14-4442-9BB3-6D5998390083}"/>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6" name="Footer Placeholder 5">
            <a:extLst>
              <a:ext uri="{FF2B5EF4-FFF2-40B4-BE49-F238E27FC236}">
                <a16:creationId xmlns:a16="http://schemas.microsoft.com/office/drawing/2014/main" id="{A9AD2D27-981B-41E7-B220-1F402DD16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B269F9-2E3C-4CC6-A470-22C974765059}"/>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2918003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B9B05-5AEC-4A8E-B3AF-79CB19986A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27ADC0-4CDC-407D-8C2D-39D465A7BC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6999F7-469C-4D4D-BA2D-DB545CD1B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7C8990-D98F-4012-86CD-49B9177BBDC1}"/>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6" name="Footer Placeholder 5">
            <a:extLst>
              <a:ext uri="{FF2B5EF4-FFF2-40B4-BE49-F238E27FC236}">
                <a16:creationId xmlns:a16="http://schemas.microsoft.com/office/drawing/2014/main" id="{7272111F-3642-4827-8FF8-2AF395C18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8016D4-BC4A-44FD-A710-C5AD2D11B528}"/>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2064325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022F5-7182-4E52-AA8E-E2730468AF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C2AB12-70B3-4E8E-AE74-6238CE7C6F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1CAD8-C2F1-4BD4-B17D-DFB6339D87CD}"/>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5" name="Footer Placeholder 4">
            <a:extLst>
              <a:ext uri="{FF2B5EF4-FFF2-40B4-BE49-F238E27FC236}">
                <a16:creationId xmlns:a16="http://schemas.microsoft.com/office/drawing/2014/main" id="{E9CDB8F5-95C9-467C-B9BA-1B92C84383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683B4-DC6C-411C-8A05-FFA359A0E948}"/>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371551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4C29C1-B018-4282-AB41-A40ADB6CF0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3F74D2-D850-448F-A07A-F375981D02C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765856-3D6E-4B97-B9E5-E5E41AD21C69}"/>
              </a:ext>
            </a:extLst>
          </p:cNvPr>
          <p:cNvSpPr>
            <a:spLocks noGrp="1"/>
          </p:cNvSpPr>
          <p:nvPr>
            <p:ph type="dt" sz="half" idx="10"/>
          </p:nvPr>
        </p:nvSpPr>
        <p:spPr/>
        <p:txBody>
          <a:bodyPr/>
          <a:lstStyle/>
          <a:p>
            <a:fld id="{9F84BFE7-EE19-447B-ACC4-942445466DA2}" type="datetimeFigureOut">
              <a:rPr lang="en-US" smtClean="0"/>
              <a:t>5/1/2023</a:t>
            </a:fld>
            <a:endParaRPr lang="en-US"/>
          </a:p>
        </p:txBody>
      </p:sp>
      <p:sp>
        <p:nvSpPr>
          <p:cNvPr id="5" name="Footer Placeholder 4">
            <a:extLst>
              <a:ext uri="{FF2B5EF4-FFF2-40B4-BE49-F238E27FC236}">
                <a16:creationId xmlns:a16="http://schemas.microsoft.com/office/drawing/2014/main" id="{909EE094-BB3B-432C-B9B0-C9DE35BE92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2CD2FA-6489-4A1C-B160-49B701E29871}"/>
              </a:ext>
            </a:extLst>
          </p:cNvPr>
          <p:cNvSpPr>
            <a:spLocks noGrp="1"/>
          </p:cNvSpPr>
          <p:nvPr>
            <p:ph type="sldNum" sz="quarter" idx="12"/>
          </p:nvPr>
        </p:nvSpPr>
        <p:spPr/>
        <p:txBody>
          <a:bodyPr/>
          <a:lstStyle/>
          <a:p>
            <a:fld id="{7C6BA3B2-0966-4FC3-BC88-174E602B72EB}" type="slidenum">
              <a:rPr lang="en-US" smtClean="0"/>
              <a:t>‹#›</a:t>
            </a:fld>
            <a:endParaRPr lang="en-US"/>
          </a:p>
        </p:txBody>
      </p:sp>
    </p:spTree>
    <p:extLst>
      <p:ext uri="{BB962C8B-B14F-4D97-AF65-F5344CB8AC3E}">
        <p14:creationId xmlns:p14="http://schemas.microsoft.com/office/powerpoint/2010/main" val="2747589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A84A71-2AAC-4982-9D60-0D9F57248F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5ADC10-8FF1-4A38-9464-9053F757BF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959664-676C-47E7-902A-5DC8E79F6B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4BFE7-EE19-447B-ACC4-942445466DA2}" type="datetimeFigureOut">
              <a:rPr lang="en-US" smtClean="0"/>
              <a:t>5/1/2023</a:t>
            </a:fld>
            <a:endParaRPr lang="en-US"/>
          </a:p>
        </p:txBody>
      </p:sp>
      <p:sp>
        <p:nvSpPr>
          <p:cNvPr id="5" name="Footer Placeholder 4">
            <a:extLst>
              <a:ext uri="{FF2B5EF4-FFF2-40B4-BE49-F238E27FC236}">
                <a16:creationId xmlns:a16="http://schemas.microsoft.com/office/drawing/2014/main" id="{21C8E0D9-128B-499A-9BF9-5239048ED1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37553D-D1D4-4035-AE51-45B35D8B6E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BA3B2-0966-4FC3-BC88-174E602B72EB}" type="slidenum">
              <a:rPr lang="en-US" smtClean="0"/>
              <a:t>‹#›</a:t>
            </a:fld>
            <a:endParaRPr lang="en-US"/>
          </a:p>
        </p:txBody>
      </p:sp>
    </p:spTree>
    <p:extLst>
      <p:ext uri="{BB962C8B-B14F-4D97-AF65-F5344CB8AC3E}">
        <p14:creationId xmlns:p14="http://schemas.microsoft.com/office/powerpoint/2010/main" val="3056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3F95D1-499F-46BF-B9F8-4487CA9C1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59"/>
            <a:ext cx="12192000" cy="6853881"/>
          </a:xfrm>
          <a:prstGeom prst="rect">
            <a:avLst/>
          </a:prstGeom>
        </p:spPr>
      </p:pic>
      <p:pic>
        <p:nvPicPr>
          <p:cNvPr id="5" name="Picture 4">
            <a:extLst>
              <a:ext uri="{FF2B5EF4-FFF2-40B4-BE49-F238E27FC236}">
                <a16:creationId xmlns:a16="http://schemas.microsoft.com/office/drawing/2014/main" id="{22EDBCA4-4183-4170-BA51-13712FBC4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60"/>
            <a:ext cx="12192000" cy="6853881"/>
          </a:xfrm>
          <a:prstGeom prst="rect">
            <a:avLst/>
          </a:prstGeom>
        </p:spPr>
      </p:pic>
      <p:pic>
        <p:nvPicPr>
          <p:cNvPr id="6" name="Picture 5">
            <a:extLst>
              <a:ext uri="{FF2B5EF4-FFF2-40B4-BE49-F238E27FC236}">
                <a16:creationId xmlns:a16="http://schemas.microsoft.com/office/drawing/2014/main" id="{1640190C-104A-406E-A7BE-0B44AB687A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060"/>
            <a:ext cx="12192000" cy="6853881"/>
          </a:xfrm>
          <a:prstGeom prst="rect">
            <a:avLst/>
          </a:prstGeom>
        </p:spPr>
      </p:pic>
      <p:pic>
        <p:nvPicPr>
          <p:cNvPr id="3" name="Picture 2">
            <a:extLst>
              <a:ext uri="{FF2B5EF4-FFF2-40B4-BE49-F238E27FC236}">
                <a16:creationId xmlns:a16="http://schemas.microsoft.com/office/drawing/2014/main" id="{738B6385-0876-4AD2-B3AC-4B08A03CE4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60"/>
            <a:ext cx="12192000" cy="6853881"/>
          </a:xfrm>
          <a:prstGeom prst="rect">
            <a:avLst/>
          </a:prstGeom>
        </p:spPr>
      </p:pic>
    </p:spTree>
    <p:extLst>
      <p:ext uri="{BB962C8B-B14F-4D97-AF65-F5344CB8AC3E}">
        <p14:creationId xmlns:p14="http://schemas.microsoft.com/office/powerpoint/2010/main" val="151494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9"/>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9"/>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D32335-831A-4780-8241-B7BA056A7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9"/>
            <a:ext cx="12192000" cy="6853881"/>
          </a:xfrm>
          <a:prstGeom prst="rect">
            <a:avLst/>
          </a:prstGeom>
        </p:spPr>
      </p:pic>
    </p:spTree>
    <p:extLst>
      <p:ext uri="{BB962C8B-B14F-4D97-AF65-F5344CB8AC3E}">
        <p14:creationId xmlns:p14="http://schemas.microsoft.com/office/powerpoint/2010/main" val="380821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BECE13-3C18-498E-93D9-05A3082B88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9"/>
            <a:ext cx="12192000" cy="6853881"/>
          </a:xfrm>
          <a:prstGeom prst="rect">
            <a:avLst/>
          </a:prstGeom>
        </p:spPr>
      </p:pic>
    </p:spTree>
    <p:extLst>
      <p:ext uri="{BB962C8B-B14F-4D97-AF65-F5344CB8AC3E}">
        <p14:creationId xmlns:p14="http://schemas.microsoft.com/office/powerpoint/2010/main" val="78606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5CE27-9416-4C72-BA67-16F6A992B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9"/>
            <a:ext cx="12192000" cy="6853881"/>
          </a:xfrm>
          <a:prstGeom prst="rect">
            <a:avLst/>
          </a:prstGeom>
        </p:spPr>
      </p:pic>
    </p:spTree>
    <p:extLst>
      <p:ext uri="{BB962C8B-B14F-4D97-AF65-F5344CB8AC3E}">
        <p14:creationId xmlns:p14="http://schemas.microsoft.com/office/powerpoint/2010/main" val="320167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0463D4-35B5-4167-B338-34060E5659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9"/>
            <a:ext cx="12192000" cy="6853881"/>
          </a:xfrm>
          <a:prstGeom prst="rect">
            <a:avLst/>
          </a:prstGeom>
        </p:spPr>
      </p:pic>
    </p:spTree>
    <p:extLst>
      <p:ext uri="{BB962C8B-B14F-4D97-AF65-F5344CB8AC3E}">
        <p14:creationId xmlns:p14="http://schemas.microsoft.com/office/powerpoint/2010/main" val="2287330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155</Words>
  <Application>Microsoft Office PowerPoint</Application>
  <PresentationFormat>Widescreen</PresentationFormat>
  <Paragraphs>8</Paragraphs>
  <Slides>5</Slides>
  <Notes>4</Notes>
  <HiddenSlides>4</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Hochschild</dc:creator>
  <cp:lastModifiedBy>Jason Hochschild</cp:lastModifiedBy>
  <cp:revision>17</cp:revision>
  <dcterms:created xsi:type="dcterms:W3CDTF">2023-03-09T21:23:44Z</dcterms:created>
  <dcterms:modified xsi:type="dcterms:W3CDTF">2023-05-01T18:17:54Z</dcterms:modified>
</cp:coreProperties>
</file>